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27" r:id="rId5"/>
  </p:sldMasterIdLst>
  <p:notesMasterIdLst>
    <p:notesMasterId r:id="rId7"/>
  </p:notesMasterIdLst>
  <p:handoutMasterIdLst>
    <p:handoutMasterId r:id="rId8"/>
  </p:handoutMasterIdLst>
  <p:sldIdLst>
    <p:sldId id="351" r:id="rId6"/>
  </p:sldIdLst>
  <p:sldSz cx="9144000" cy="5143500" type="screen16x9"/>
  <p:notesSz cx="6669088" cy="9926638"/>
  <p:custShowLst>
    <p:custShow name="Tabel of Content" id="0">
      <p:sldLst/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idemiology" id="{A16CF60F-3ED1-45E4-9C0F-3E0DDB2C3446}">
          <p14:sldIdLst>
            <p14:sldId id="3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122">
          <p15:clr>
            <a:srgbClr val="A4A3A4"/>
          </p15:clr>
        </p15:guide>
        <p15:guide id="4" orient="horz" pos="3134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882">
          <p15:clr>
            <a:srgbClr val="A4A3A4"/>
          </p15:clr>
        </p15:guide>
        <p15:guide id="7" orient="horz" pos="733">
          <p15:clr>
            <a:srgbClr val="A4A3A4"/>
          </p15:clr>
        </p15:guide>
        <p15:guide id="8" orient="horz" pos="2492">
          <p15:clr>
            <a:srgbClr val="A4A3A4"/>
          </p15:clr>
        </p15:guide>
        <p15:guide id="9" orient="horz" pos="2353">
          <p15:clr>
            <a:srgbClr val="A4A3A4"/>
          </p15:clr>
        </p15:guide>
        <p15:guide id="10" orient="horz" pos="2225">
          <p15:clr>
            <a:srgbClr val="A4A3A4"/>
          </p15:clr>
        </p15:guide>
        <p15:guide id="11" pos="351">
          <p15:clr>
            <a:srgbClr val="A4A3A4"/>
          </p15:clr>
        </p15:guide>
        <p15:guide id="12" pos="5465">
          <p15:clr>
            <a:srgbClr val="A4A3A4"/>
          </p15:clr>
        </p15:guide>
        <p15:guide id="13" pos="817">
          <p15:clr>
            <a:srgbClr val="A4A3A4"/>
          </p15:clr>
        </p15:guide>
        <p15:guide id="14" pos="5054">
          <p15:clr>
            <a:srgbClr val="A4A3A4"/>
          </p15:clr>
        </p15:guide>
        <p15:guide id="15" pos="4071">
          <p15:clr>
            <a:srgbClr val="A4A3A4"/>
          </p15:clr>
        </p15:guide>
        <p15:guide id="16" pos="3219">
          <p15:clr>
            <a:srgbClr val="A4A3A4"/>
          </p15:clr>
        </p15:guide>
        <p15:guide id="17" pos="697">
          <p15:clr>
            <a:srgbClr val="A4A3A4"/>
          </p15:clr>
        </p15:guide>
        <p15:guide id="18" pos="2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B2A499"/>
    <a:srgbClr val="DADADA"/>
    <a:srgbClr val="CCD9D3"/>
    <a:srgbClr val="99B3A8"/>
    <a:srgbClr val="717171"/>
    <a:srgbClr val="7BED45"/>
    <a:srgbClr val="7400BF"/>
    <a:srgbClr val="426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79906" autoAdjust="0"/>
  </p:normalViewPr>
  <p:slideViewPr>
    <p:cSldViewPr snapToGrid="0">
      <p:cViewPr varScale="1">
        <p:scale>
          <a:sx n="166" d="100"/>
          <a:sy n="166" d="100"/>
        </p:scale>
        <p:origin x="1734" y="162"/>
      </p:cViewPr>
      <p:guideLst>
        <p:guide orient="horz" pos="663"/>
        <p:guide orient="horz" pos="976"/>
        <p:guide orient="horz" pos="122"/>
        <p:guide orient="horz" pos="3134"/>
        <p:guide orient="horz" pos="2790"/>
        <p:guide orient="horz" pos="882"/>
        <p:guide orient="horz" pos="733"/>
        <p:guide orient="horz" pos="2492"/>
        <p:guide orient="horz" pos="2353"/>
        <p:guide orient="horz" pos="2225"/>
        <p:guide pos="351"/>
        <p:guide pos="5465"/>
        <p:guide pos="817"/>
        <p:guide pos="5054"/>
        <p:guide pos="4071"/>
        <p:guide pos="3219"/>
        <p:guide pos="697"/>
        <p:guide pos="2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35382"/>
    </p:cViewPr>
  </p:sorterViewPr>
  <p:notesViewPr>
    <p:cSldViewPr>
      <p:cViewPr varScale="1">
        <p:scale>
          <a:sx n="103" d="100"/>
          <a:sy n="103" d="100"/>
        </p:scale>
        <p:origin x="4464" y="184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23-02-2022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23-02-2022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7614362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18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468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0501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225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714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850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135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47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538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834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7706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884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5556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049591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199520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1487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931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57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5"/>
            <a:ext cx="7886700" cy="393586"/>
          </a:xfrm>
        </p:spPr>
        <p:txBody>
          <a:bodyPr anchor="t">
            <a:normAutofit/>
          </a:bodyPr>
          <a:lstStyle>
            <a:lvl1pPr>
              <a:defRPr sz="18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31790"/>
            <a:ext cx="3918204" cy="3263504"/>
          </a:xfr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97146" y="1031790"/>
            <a:ext cx="3918204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244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33" Type="http://schemas.openxmlformats.org/officeDocument/2006/relationships/tags" Target="../tags/tag10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32" Type="http://schemas.openxmlformats.org/officeDocument/2006/relationships/tags" Target="../tags/tag9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5.xml"/><Relationship Id="rId36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Relationship Id="rId30" Type="http://schemas.openxmlformats.org/officeDocument/2006/relationships/tags" Target="../tags/tag7.xml"/><Relationship Id="rId35" Type="http://schemas.openxmlformats.org/officeDocument/2006/relationships/tags" Target="../tags/tag1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4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6056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28" r:id="rId1"/>
    <p:sldLayoutId id="2147487529" r:id="rId2"/>
    <p:sldLayoutId id="2147487530" r:id="rId3"/>
    <p:sldLayoutId id="2147487531" r:id="rId4"/>
    <p:sldLayoutId id="2147487532" r:id="rId5"/>
    <p:sldLayoutId id="2147487533" r:id="rId6"/>
    <p:sldLayoutId id="2147487534" r:id="rId7"/>
    <p:sldLayoutId id="2147487535" r:id="rId8"/>
    <p:sldLayoutId id="2147487536" r:id="rId9"/>
    <p:sldLayoutId id="2147487537" r:id="rId10"/>
    <p:sldLayoutId id="2147487538" r:id="rId11"/>
    <p:sldLayoutId id="2147487540" r:id="rId12"/>
    <p:sldLayoutId id="2147487541" r:id="rId13"/>
    <p:sldLayoutId id="2147487542" r:id="rId14"/>
    <p:sldLayoutId id="2147487543" r:id="rId15"/>
    <p:sldLayoutId id="2147487550" r:id="rId16"/>
    <p:sldLayoutId id="2147487551" r:id="rId17"/>
    <p:sldLayoutId id="2147487559" r:id="rId18"/>
    <p:sldLayoutId id="2147487562" r:id="rId19"/>
    <p:sldLayoutId id="2147487565" r:id="rId20"/>
    <p:sldLayoutId id="2147487566" r:id="rId21"/>
    <p:sldLayoutId id="2147487568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kumimoji="0" lang="da-DK" b="0" i="0" u="none" strike="noStrike" kern="1200" cap="none" spc="0" normalizeH="0" baseline="0" noProof="0" dirty="0">
              <a:ln>
                <a:noFill/>
              </a:ln>
              <a:solidFill>
                <a:srgbClr val="B59E5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Prevalence of treatment resistance within schizophrenia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968E52-E221-4CDD-8B9F-5D195A90D0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4812" y="4485469"/>
            <a:ext cx="6910388" cy="464400"/>
          </a:xfrm>
        </p:spPr>
        <p:txBody>
          <a:bodyPr/>
          <a:lstStyle/>
          <a:p>
            <a:pPr marL="228600" indent="-228600">
              <a:buAutoNum type="arabicPeriod"/>
            </a:pPr>
            <a:r>
              <a:rPr lang="en-GB" dirty="0"/>
              <a:t>World Health Organization. who.int/</a:t>
            </a:r>
            <a:r>
              <a:rPr lang="en-GB" dirty="0" err="1"/>
              <a:t>mediacentre</a:t>
            </a:r>
            <a:r>
              <a:rPr lang="en-GB" dirty="0"/>
              <a:t>/factsheets/fs397/</a:t>
            </a:r>
            <a:r>
              <a:rPr lang="en-GB" dirty="0" err="1"/>
              <a:t>en</a:t>
            </a:r>
            <a:r>
              <a:rPr lang="en-GB" dirty="0"/>
              <a:t>/</a:t>
            </a:r>
          </a:p>
          <a:p>
            <a:pPr marL="228600" indent="-228600">
              <a:buAutoNum type="arabicPeriod"/>
            </a:pPr>
            <a:r>
              <a:rPr lang="en-GB" dirty="0" err="1"/>
              <a:t>Bruijnzeel</a:t>
            </a:r>
            <a:r>
              <a:rPr lang="en-GB" dirty="0"/>
              <a:t> et al. </a:t>
            </a:r>
            <a:r>
              <a:rPr lang="en-GB" i="1" dirty="0"/>
              <a:t>Asian J </a:t>
            </a:r>
            <a:r>
              <a:rPr lang="en-GB" i="1" dirty="0" err="1"/>
              <a:t>Psychiatr</a:t>
            </a:r>
            <a:r>
              <a:rPr lang="en-GB" dirty="0"/>
              <a:t>.</a:t>
            </a:r>
            <a:r>
              <a:rPr lang="en-GB" i="1" dirty="0"/>
              <a:t> </a:t>
            </a:r>
            <a:r>
              <a:rPr lang="en-GB" dirty="0"/>
              <a:t>2014;11:3–7. </a:t>
            </a:r>
          </a:p>
          <a:p>
            <a:pPr marL="228600" indent="-228600">
              <a:buAutoNum type="arabicPeriod"/>
            </a:pPr>
            <a:r>
              <a:rPr lang="de-DE" dirty="0"/>
              <a:t>Lehman et al. </a:t>
            </a:r>
            <a:r>
              <a:rPr lang="de-DE" i="1" dirty="0"/>
              <a:t>Am J </a:t>
            </a:r>
            <a:r>
              <a:rPr lang="de-DE" i="1" dirty="0" err="1"/>
              <a:t>Psychiatry</a:t>
            </a:r>
            <a:r>
              <a:rPr lang="de-DE" dirty="0"/>
              <a:t>. 2004;161(2 </a:t>
            </a:r>
            <a:r>
              <a:rPr lang="de-DE" dirty="0" err="1"/>
              <a:t>Suppl</a:t>
            </a:r>
            <a:r>
              <a:rPr lang="de-DE" dirty="0"/>
              <a:t>):1–56.</a:t>
            </a:r>
            <a:endParaRPr lang="en-GB" dirty="0"/>
          </a:p>
          <a:p>
            <a:pPr marL="228600" indent="-228600">
              <a:buAutoNum type="arabicPeriod"/>
            </a:pPr>
            <a:r>
              <a:rPr lang="en-GB" dirty="0"/>
              <a:t>Lally et al. </a:t>
            </a:r>
            <a:r>
              <a:rPr lang="en-GB" i="1" dirty="0" err="1"/>
              <a:t>Psychol</a:t>
            </a:r>
            <a:r>
              <a:rPr lang="en-GB" i="1" dirty="0"/>
              <a:t> Med</a:t>
            </a:r>
            <a:r>
              <a:rPr lang="en-GB" dirty="0"/>
              <a:t>. 2016;46(15):3231–3240.</a:t>
            </a:r>
          </a:p>
          <a:p>
            <a:pPr marL="228600" indent="-228600">
              <a:buAutoNum type="arabicPeriod"/>
            </a:pPr>
            <a:r>
              <a:rPr lang="en-GB" dirty="0"/>
              <a:t>Lieberman. </a:t>
            </a:r>
            <a:r>
              <a:rPr lang="en-GB" i="1" dirty="0"/>
              <a:t>J Clin Psychiatry</a:t>
            </a:r>
            <a:r>
              <a:rPr lang="en-GB" dirty="0"/>
              <a:t>. 1999;60(</a:t>
            </a:r>
            <a:r>
              <a:rPr lang="en-GB" dirty="0" err="1"/>
              <a:t>Suppl</a:t>
            </a:r>
            <a:r>
              <a:rPr lang="en-GB" dirty="0"/>
              <a:t> 12):9–12.</a:t>
            </a:r>
          </a:p>
          <a:p>
            <a:pPr marL="228600" indent="-228600">
              <a:buAutoNum type="arabicPeriod"/>
            </a:pPr>
            <a:r>
              <a:rPr lang="en-GB" dirty="0" err="1"/>
              <a:t>Demjaha</a:t>
            </a:r>
            <a:r>
              <a:rPr lang="en-GB" dirty="0"/>
              <a:t> et al. </a:t>
            </a:r>
            <a:r>
              <a:rPr lang="en-GB" i="1" dirty="0" err="1"/>
              <a:t>Psychol</a:t>
            </a:r>
            <a:r>
              <a:rPr lang="en-GB" i="1" dirty="0"/>
              <a:t> Med</a:t>
            </a:r>
            <a:r>
              <a:rPr lang="en-GB" dirty="0"/>
              <a:t>. 2017;47:1981–1989.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28649" y="1020655"/>
            <a:ext cx="7886702" cy="3102189"/>
            <a:chOff x="787691" y="1142128"/>
            <a:chExt cx="6341996" cy="3102189"/>
          </a:xfrm>
        </p:grpSpPr>
        <p:sp>
          <p:nvSpPr>
            <p:cNvPr id="6" name="Rectangle: Rounded Corners 5"/>
            <p:cNvSpPr/>
            <p:nvPr/>
          </p:nvSpPr>
          <p:spPr>
            <a:xfrm>
              <a:off x="787692" y="1142128"/>
              <a:ext cx="6341993" cy="576000"/>
            </a:xfrm>
            <a:prstGeom prst="roundRect">
              <a:avLst>
                <a:gd name="adj" fmla="val 17532"/>
              </a:avLst>
            </a:pr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1040" tIns="121040" rIns="121040" bIns="121040" numCol="1" spcCol="1270" anchor="ctr" anchorCtr="0">
              <a:noAutofit/>
            </a:bodyPr>
            <a:lstStyle/>
            <a:p>
              <a:pPr marL="0" marR="0" lvl="0" indent="0" algn="l" defTabSz="577835" rtl="0" eaLnBrk="1" fontAlgn="auto" latinLnBrk="0" hangingPunct="1">
                <a:lnSpc>
                  <a:spcPts val="18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More than 21 million people worldwide are affected by schizophrenia</a:t>
              </a:r>
              <a:r>
                <a:rPr kumimoji="0" lang="en-GB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: Rounded Corners 6"/>
            <p:cNvSpPr/>
            <p:nvPr/>
          </p:nvSpPr>
          <p:spPr>
            <a:xfrm>
              <a:off x="787693" y="1774097"/>
              <a:ext cx="6341993" cy="576000"/>
            </a:xfrm>
            <a:prstGeom prst="roundRect">
              <a:avLst/>
            </a:pr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1040" tIns="121040" rIns="121040" bIns="121040" numCol="1" spcCol="1270" anchor="ctr" anchorCtr="0">
              <a:noAutofit/>
            </a:bodyPr>
            <a:lstStyle/>
            <a:p>
              <a:pPr marL="0" marR="0" lvl="0" indent="0" algn="l" defTabSz="577835" rtl="0" eaLnBrk="1" fontAlgn="auto" latinLnBrk="0" hangingPunct="1">
                <a:lnSpc>
                  <a:spcPts val="18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Over 60 different types of atypical and typical antipsychotic treatments for schizophrenia are used globally, with 15–40 being available in any single country</a:t>
              </a:r>
              <a:r>
                <a:rPr kumimoji="0" lang="en-GB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: Rounded Corners 7"/>
            <p:cNvSpPr/>
            <p:nvPr/>
          </p:nvSpPr>
          <p:spPr>
            <a:xfrm>
              <a:off x="787691" y="2410565"/>
              <a:ext cx="6341994" cy="57600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1040" tIns="121040" rIns="121040" bIns="121040" numCol="1" spcCol="1270" anchor="ctr" anchorCtr="0">
              <a:noAutofit/>
            </a:bodyPr>
            <a:lstStyle/>
            <a:p>
              <a:pPr marL="0" marR="0" lvl="0" indent="0" algn="l" defTabSz="577835" rtl="0" eaLnBrk="1" fontAlgn="auto" latinLnBrk="0" hangingPunct="1">
                <a:lnSpc>
                  <a:spcPts val="18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Despite the variety of antipsychotics available, a considerable proportion of patients suffering from schizophrenia remain severely ill and resistant to treatment</a:t>
              </a:r>
              <a:r>
                <a:rPr kumimoji="0" lang="en-GB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</a:t>
              </a: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9" name="Rectangle: Rounded Corners 8"/>
            <p:cNvSpPr/>
            <p:nvPr/>
          </p:nvSpPr>
          <p:spPr>
            <a:xfrm>
              <a:off x="787692" y="3032746"/>
              <a:ext cx="6341993" cy="576000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1040" tIns="121040" rIns="121040" bIns="121040" numCol="1" spcCol="1270" anchor="ctr" anchorCtr="0">
              <a:noAutofit/>
            </a:bodyPr>
            <a:lstStyle/>
            <a:p>
              <a:pPr marL="0" marR="0" lvl="0" indent="0" algn="l" defTabSz="577835" rtl="0" eaLnBrk="1" fontAlgn="auto" latinLnBrk="0" hangingPunct="1">
                <a:lnSpc>
                  <a:spcPts val="18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At the onset of illness, rates of primary treatment resistance have been shown to be </a:t>
              </a:r>
              <a:b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10–23%</a:t>
              </a:r>
              <a:r>
                <a:rPr kumimoji="0" lang="en-GB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4-6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Rectangle: Rounded Corners 9"/>
            <p:cNvSpPr/>
            <p:nvPr/>
          </p:nvSpPr>
          <p:spPr>
            <a:xfrm>
              <a:off x="787692" y="3668317"/>
              <a:ext cx="6341995" cy="576000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1040" tIns="121040" rIns="121040" bIns="121040" numCol="1" spcCol="1270" anchor="ctr" anchorCtr="0">
              <a:noAutofit/>
            </a:bodyPr>
            <a:lstStyle/>
            <a:p>
              <a:pPr marL="0" marR="0" lvl="0" indent="0" algn="l" defTabSz="577835" rtl="0" eaLnBrk="1" fontAlgn="auto" latinLnBrk="0" hangingPunct="1">
                <a:lnSpc>
                  <a:spcPts val="18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Overall, up to 30% of patients have little or no response to antipsychotic medications, and up to an additional 30% of patients have partial responses to treatment</a:t>
              </a:r>
              <a:r>
                <a:rPr kumimoji="0" lang="en-GB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90544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81324D551104ABC17E99622E05DEB" ma:contentTypeVersion="3" ma:contentTypeDescription="Create a new document." ma:contentTypeScope="" ma:versionID="18123155e4e6e4b1186d86e94117882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1AA2EC-63BE-47E1-9934-7FE5BBB52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420D85-8171-48BC-A4A0-33A64639BD2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444CD6-C8FB-458B-8165-548E0DECFC9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535</TotalTime>
  <Words>184</Words>
  <Application>Microsoft Office PowerPoint</Application>
  <PresentationFormat>On-screen Show (16:9)</PresentationFormat>
  <Paragraphs>13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 - PowerPoint-Skabelon - 2022-01-28</vt:lpstr>
      <vt:lpstr>Prevalence of treatment resistance within schizophrenia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Henrik Haase</cp:lastModifiedBy>
  <cp:revision>963</cp:revision>
  <cp:lastPrinted>2017-02-10T11:25:14Z</cp:lastPrinted>
  <dcterms:created xsi:type="dcterms:W3CDTF">2015-03-27T12:02:31Z</dcterms:created>
  <dcterms:modified xsi:type="dcterms:W3CDTF">2022-02-23T11:56:03Z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0x010100BAD81324D551104ABC17E99622E05DEB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</Properties>
</file>